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8" r:id="rId2"/>
    <p:sldId id="361" r:id="rId3"/>
    <p:sldId id="360" r:id="rId4"/>
    <p:sldId id="370" r:id="rId5"/>
    <p:sldId id="390" r:id="rId6"/>
    <p:sldId id="371" r:id="rId7"/>
    <p:sldId id="372" r:id="rId8"/>
    <p:sldId id="363" r:id="rId9"/>
    <p:sldId id="394" r:id="rId10"/>
    <p:sldId id="393" r:id="rId11"/>
    <p:sldId id="373" r:id="rId12"/>
    <p:sldId id="374" r:id="rId13"/>
    <p:sldId id="375" r:id="rId14"/>
    <p:sldId id="364" r:id="rId15"/>
    <p:sldId id="376" r:id="rId16"/>
    <p:sldId id="392" r:id="rId17"/>
    <p:sldId id="377" r:id="rId18"/>
    <p:sldId id="378" r:id="rId19"/>
    <p:sldId id="385" r:id="rId20"/>
    <p:sldId id="379" r:id="rId21"/>
    <p:sldId id="380" r:id="rId22"/>
    <p:sldId id="381" r:id="rId23"/>
    <p:sldId id="382" r:id="rId24"/>
    <p:sldId id="383" r:id="rId25"/>
    <p:sldId id="384" r:id="rId26"/>
    <p:sldId id="387" r:id="rId27"/>
    <p:sldId id="337" r:id="rId28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01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>
            <a:extLst>
              <a:ext uri="{FF2B5EF4-FFF2-40B4-BE49-F238E27FC236}">
                <a16:creationId xmlns:a16="http://schemas.microsoft.com/office/drawing/2014/main" id="{E7B4BC9F-0881-47F7-A9E1-390D7AE5AF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>
            <a:extLst>
              <a:ext uri="{FF2B5EF4-FFF2-40B4-BE49-F238E27FC236}">
                <a16:creationId xmlns:a16="http://schemas.microsoft.com/office/drawing/2014/main" id="{8F52B981-CA75-443A-9490-58FC64393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Espaço Reservado para Número de Slide 3">
            <a:extLst>
              <a:ext uri="{FF2B5EF4-FFF2-40B4-BE49-F238E27FC236}">
                <a16:creationId xmlns:a16="http://schemas.microsoft.com/office/drawing/2014/main" id="{20E10401-16CF-41B5-AFF2-13E7046C59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D666B6-A85A-45B1-A3F3-0D2B8809054A}" type="slidenum">
              <a:rPr lang="pt-BR" altLang="pt-BR" smtClean="0"/>
              <a:pPr/>
              <a:t>25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31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23/04/2022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5.pn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5" Type="http://schemas.openxmlformats.org/officeDocument/2006/relationships/image" Target="../media/image8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938065"/>
              </p:ext>
            </p:extLst>
          </p:nvPr>
        </p:nvGraphicFramePr>
        <p:xfrm>
          <a:off x="1212569" y="388004"/>
          <a:ext cx="8268929" cy="786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CONVERSÃO DE ENERGIA 2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F88FD79-0994-4B75-81B8-D5DA314801B4}"/>
              </a:ext>
            </a:extLst>
          </p:cNvPr>
          <p:cNvSpPr txBox="1"/>
          <p:nvPr/>
        </p:nvSpPr>
        <p:spPr>
          <a:xfrm>
            <a:off x="3929621" y="1617727"/>
            <a:ext cx="5968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Circuito Elétrico Equivalente do MIT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ixaDeTexto 7">
            <a:extLst>
              <a:ext uri="{FF2B5EF4-FFF2-40B4-BE49-F238E27FC236}">
                <a16:creationId xmlns:a16="http://schemas.microsoft.com/office/drawing/2014/main" id="{C67977D3-E032-4475-A850-C32EA35CA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741337"/>
            <a:ext cx="9254817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sp>
        <p:nvSpPr>
          <p:cNvPr id="17411" name="CaixaDeTexto 2">
            <a:extLst>
              <a:ext uri="{FF2B5EF4-FFF2-40B4-BE49-F238E27FC236}">
                <a16:creationId xmlns:a16="http://schemas.microsoft.com/office/drawing/2014/main" id="{55ACF774-1B04-4479-A52D-73544F972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9" y="1744524"/>
            <a:ext cx="9409545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O circuito elétrico equivalente ao rotor do MIT, por fase, tem o aspecto da Fig. 1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9FA5129-08E8-4026-AA43-0377D70F4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650" y="2509665"/>
            <a:ext cx="6044621" cy="17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098CCEC-2447-41A8-AE88-3CF059099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0580" y="4243988"/>
            <a:ext cx="1402761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Fig. 1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8A932D-450E-4FBE-8FCC-EFC7E3D8A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4752382"/>
            <a:ext cx="347034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Deste circuito, vem: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E6BC7EC-D54C-40E5-AE21-29DD410C2C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854" y="5639947"/>
            <a:ext cx="2870132" cy="77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BDA0882-FCDA-46AE-B660-08B2C1202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994" y="5908597"/>
            <a:ext cx="792347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7">
            <a:extLst>
              <a:ext uri="{FF2B5EF4-FFF2-40B4-BE49-F238E27FC236}">
                <a16:creationId xmlns:a16="http://schemas.microsoft.com/office/drawing/2014/main" id="{8E2499FE-56D8-4CA7-BEC6-15ADA0C10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741337"/>
            <a:ext cx="9254817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48CD7EF-3660-43A6-9670-D5F7F6AA6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36" y="1605098"/>
            <a:ext cx="3470343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Mas, 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E325E6F-DAC1-4987-9F69-288C179E549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7464" y="2269825"/>
            <a:ext cx="1474147" cy="395579"/>
          </a:xfrm>
          <a:prstGeom prst="rect">
            <a:avLst/>
          </a:prstGeom>
          <a:blipFill>
            <a:blip r:embed="rId2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73CE191-62EF-4A40-879C-3AA9451725D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21692" y="2844479"/>
            <a:ext cx="1385691" cy="395579"/>
          </a:xfrm>
          <a:prstGeom prst="rect">
            <a:avLst/>
          </a:prstGeom>
          <a:blipFill>
            <a:blip r:embed="rId3"/>
            <a:stretch>
              <a:fillRect b="-15000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94D10D3-C217-4E4A-BDD4-9D10F90E5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36" y="3625072"/>
            <a:ext cx="3778101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Além disso,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712C4B3-9CA9-40E5-A530-4331346820E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7464" y="4390405"/>
            <a:ext cx="1843698" cy="395579"/>
          </a:xfrm>
          <a:prstGeom prst="rect">
            <a:avLst/>
          </a:prstGeom>
          <a:blipFill>
            <a:blip r:embed="rId4"/>
            <a:stretch>
              <a:fillRect b="-14754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1C13CA7-7602-4863-AAA6-7840B3FE81B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7465" y="4998545"/>
            <a:ext cx="2207547" cy="395579"/>
          </a:xfrm>
          <a:prstGeom prst="rect">
            <a:avLst/>
          </a:prstGeom>
          <a:blipFill>
            <a:blip r:embed="rId5"/>
            <a:stretch>
              <a:fillRect b="-15000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E507C65-F751-4648-A753-D43756F34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52" y="5745366"/>
            <a:ext cx="3778101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Assim,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0E683766-C376-4A20-8F05-D6C769878FA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8188" y="6354013"/>
            <a:ext cx="1489256" cy="39557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00969F6-ABD4-4A96-8BB9-567157E6B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901" y="2269922"/>
            <a:ext cx="72093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(8)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BAEEA44-8D99-404B-A215-60811D71F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902" y="2927944"/>
            <a:ext cx="61721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(9)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C1B41F2-4661-4F6B-AAAB-EF1209C3F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360" y="4422521"/>
            <a:ext cx="64271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(10)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E8A7250-8D9B-4318-B020-DA2984555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69" y="5038036"/>
            <a:ext cx="901167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(11)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714C619-A53A-4671-B91E-6B47F1760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901" y="6354080"/>
            <a:ext cx="811051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7">
            <a:extLst>
              <a:ext uri="{FF2B5EF4-FFF2-40B4-BE49-F238E27FC236}">
                <a16:creationId xmlns:a16="http://schemas.microsoft.com/office/drawing/2014/main" id="{E88E3476-E11A-4184-A696-F4C95A929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7D9E5AF-7D84-4D22-BECC-E7046B45D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26" y="1256534"/>
            <a:ext cx="8637602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Substituindo-se as equações 8 e 12 na Eq. 7 , obtém-se: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8FEEA9A-4241-4F10-9589-DCA5B09FBCC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3987" y="2006077"/>
            <a:ext cx="3098010" cy="395579"/>
          </a:xfrm>
          <a:prstGeom prst="rect">
            <a:avLst/>
          </a:prstGeom>
          <a:blipFill>
            <a:blip r:embed="rId2"/>
            <a:stretch>
              <a:fillRect b="-14754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29A8B84-5034-4C1A-A9A1-857F1821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993" y="2055682"/>
            <a:ext cx="69372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(13)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3028154-7915-483E-9829-EDF0D5AE0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924" y="2671196"/>
            <a:ext cx="8637602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Ou ainda: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D7DE0E0-9844-4ABA-91FF-5B66BD2785E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0655" y="3259284"/>
            <a:ext cx="2672352" cy="6543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34A1E6D-6001-4FF6-A9B6-7730368C1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504" y="4201480"/>
            <a:ext cx="8868845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Com base nesta última expressão, o circuito que representa fielmente o rotor é mostrado na Fig. 2.  </a:t>
            </a:r>
            <a:r>
              <a:rPr lang="pt-BR" altLang="pt-BR" sz="1928"/>
              <a:t>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C45B3F0-7166-404B-BC09-8B6108A5C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8050" y="3441439"/>
            <a:ext cx="771943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(14)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D7100A09-6C5D-4D8A-840C-B8E45547C3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06" y="5024432"/>
            <a:ext cx="3667581" cy="177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93765DDD-C798-4962-B603-2E55703B8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2653" y="6799562"/>
            <a:ext cx="145206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Fig.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15" grpId="0"/>
      <p:bldP spid="7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7">
            <a:extLst>
              <a:ext uri="{FF2B5EF4-FFF2-40B4-BE49-F238E27FC236}">
                <a16:creationId xmlns:a16="http://schemas.microsoft.com/office/drawing/2014/main" id="{AD3EAFE0-A17B-4198-9ECB-678B8F7CB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EE7474D-933C-4233-A61A-AB79CBFD8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26" y="1256534"/>
            <a:ext cx="8637602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Como comentado, a transferência de energia do estator para o rotor se faz indutivamente e, para representar essa transferência de energia utiliza-se um transformador ideal de relação         ,  como representado na Figura 3.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AA3B6CE-59AD-4BB2-9E42-B506AF5D1EF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00885" y="1963786"/>
            <a:ext cx="543096" cy="65552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9DD5167-9CE7-4B6B-BE14-5AA503C13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277" y="3364925"/>
            <a:ext cx="5177461" cy="21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171B0FF-464E-45EB-9E00-07405C656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536" y="5832082"/>
            <a:ext cx="177342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Fig.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7">
            <a:extLst>
              <a:ext uri="{FF2B5EF4-FFF2-40B4-BE49-F238E27FC236}">
                <a16:creationId xmlns:a16="http://schemas.microsoft.com/office/drawing/2014/main" id="{8D0C4E89-A6DB-409D-8F31-78C53C042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8584EE1-36C9-4EB0-8CF3-25F1D07C8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36" y="1513281"/>
            <a:ext cx="9060980" cy="174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 corrente de alimentação do transformador ideal é composta por duas parcelas: </a:t>
            </a:r>
            <a:r>
              <a:rPr lang="pt-BR" altLang="pt-BR" sz="2142">
                <a:solidFill>
                  <a:srgbClr val="FF0000"/>
                </a:solidFill>
              </a:rPr>
              <a:t>uma responsável pela transferência de potência do primário para o secundário (corrente de carga) </a:t>
            </a:r>
            <a:r>
              <a:rPr lang="pt-BR" altLang="pt-BR" sz="2142"/>
              <a:t>e </a:t>
            </a:r>
            <a:r>
              <a:rPr lang="pt-BR" altLang="pt-BR" sz="2142">
                <a:solidFill>
                  <a:srgbClr val="0070C0"/>
                </a:solidFill>
              </a:rPr>
              <a:t>outra responsável pela magnetização do núcleo (corrente de magnetização). </a:t>
            </a:r>
            <a:r>
              <a:rPr lang="pt-BR" altLang="pt-BR" sz="2142"/>
              <a:t>A Fig. 4 ilustra este ramo de magnetização.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81D7277-EAE7-4CE6-8BA8-63465D367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451" y="3446540"/>
            <a:ext cx="5656950" cy="204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2D1F6F6-43C9-4D32-992C-8F713F9CB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021" y="5677354"/>
            <a:ext cx="1849943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Fig.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7">
            <a:extLst>
              <a:ext uri="{FF2B5EF4-FFF2-40B4-BE49-F238E27FC236}">
                <a16:creationId xmlns:a16="http://schemas.microsoft.com/office/drawing/2014/main" id="{BB0D6025-63F1-4EAF-A1B3-4136BE214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2024D05-3825-41DB-98D8-990799BEC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36" y="1436767"/>
            <a:ext cx="8790631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 impedância do enrolamento do estator pode ser representada por um ramo RL em série com o circuito principal, como mostrado na Fig. 5.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5F1815F-E34E-4EC8-97AF-B30F5BE1B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621" y="2747710"/>
            <a:ext cx="5131552" cy="1673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947BE89-0580-4F79-BBA9-BFD058094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378" y="4828896"/>
            <a:ext cx="670944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Fig. 5 – Circuitos do rotor e do estator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7">
            <a:extLst>
              <a:ext uri="{FF2B5EF4-FFF2-40B4-BE49-F238E27FC236}">
                <a16:creationId xmlns:a16="http://schemas.microsoft.com/office/drawing/2014/main" id="{7D0E017D-9FF9-4BAC-9E79-6829F8057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pic>
        <p:nvPicPr>
          <p:cNvPr id="23555" name="Imagem 7">
            <a:extLst>
              <a:ext uri="{FF2B5EF4-FFF2-40B4-BE49-F238E27FC236}">
                <a16:creationId xmlns:a16="http://schemas.microsoft.com/office/drawing/2014/main" id="{CE92BD4C-93D7-4E9A-A698-5483D6415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03" y="1358553"/>
            <a:ext cx="8947060" cy="435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7">
            <a:extLst>
              <a:ext uri="{FF2B5EF4-FFF2-40B4-BE49-F238E27FC236}">
                <a16:creationId xmlns:a16="http://schemas.microsoft.com/office/drawing/2014/main" id="{EFF8A5A1-DAF3-451B-87B3-663D555D3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10" y="331562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866E796-0526-4BEC-B2F1-276F32423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989584"/>
            <a:ext cx="925481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Referindo os parâmetros do rotor ao estator, através do transformador ideal, tem-se: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34DCA8D-301E-4B68-8F4E-72BEE87E4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167474"/>
            <a:ext cx="913919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1928"/>
              <a:t>O circuito do MIT por fase, visto do estator é então apresentado na Fig. 6.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7BC0EF9-AC87-4AF8-A29A-121D4BA17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535" y="2130496"/>
            <a:ext cx="69372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(15)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2620588-270E-4B74-91BB-866AD0251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536" y="3215297"/>
            <a:ext cx="1079701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(16)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B6DC47A-5B9E-450A-A6CD-65B457385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62" y="4738780"/>
            <a:ext cx="4306899" cy="157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83714CE-3339-47F4-B1F0-234FF8839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271" y="6587022"/>
            <a:ext cx="412666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Fig. 6 – Circuito equivalente do MIT</a:t>
            </a:r>
          </a:p>
        </p:txBody>
      </p:sp>
      <p:graphicFrame>
        <p:nvGraphicFramePr>
          <p:cNvPr id="24585" name="Objeto 1">
            <a:extLst>
              <a:ext uri="{FF2B5EF4-FFF2-40B4-BE49-F238E27FC236}">
                <a16:creationId xmlns:a16="http://schemas.microsoft.com/office/drawing/2014/main" id="{CD5B3CF4-5EDE-466C-92F0-DEAA14E4F3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8315" y="2530069"/>
          <a:ext cx="979382" cy="212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24585" name="Objeto 1">
                        <a:extLst>
                          <a:ext uri="{FF2B5EF4-FFF2-40B4-BE49-F238E27FC236}">
                            <a16:creationId xmlns:a16="http://schemas.microsoft.com/office/drawing/2014/main" id="{CD5B3CF4-5EDE-466C-92F0-DEAA14E4F3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315" y="2530069"/>
                        <a:ext cx="979382" cy="212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9CD01A0D-9BFE-494C-8D33-6F3EC9E039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51192" y="1880549"/>
          <a:ext cx="1950262" cy="846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168400" imgH="508000" progId="Equation.DSMT4">
                  <p:embed/>
                </p:oleObj>
              </mc:Choice>
              <mc:Fallback>
                <p:oleObj name="Equation" r:id="rId6" imgW="1168400" imgH="5080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9CD01A0D-9BFE-494C-8D33-6F3EC9E039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192" y="1880549"/>
                        <a:ext cx="1950262" cy="846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36EDE681-14E0-4274-AFA9-B8B9DAC8F8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7419" y="3069070"/>
          <a:ext cx="1657808" cy="771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091726" imgH="507780" progId="Equation.DSMT4">
                  <p:embed/>
                </p:oleObj>
              </mc:Choice>
              <mc:Fallback>
                <p:oleObj name="Equation" r:id="rId8" imgW="1091726" imgH="50778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36EDE681-14E0-4274-AFA9-B8B9DAC8F8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7419" y="3069070"/>
                        <a:ext cx="1657808" cy="7719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aixaDeTexto 7">
            <a:extLst>
              <a:ext uri="{FF2B5EF4-FFF2-40B4-BE49-F238E27FC236}">
                <a16:creationId xmlns:a16="http://schemas.microsoft.com/office/drawing/2014/main" id="{C91DC8B8-DE4A-4246-BE45-C28D0D816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  <a:r>
              <a:rPr lang="pt-BR" altLang="pt-BR" sz="2571" b="1"/>
              <a:t>Análise do Circuito Equivalente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C3C6A22-9B6D-4362-8EE6-05868BE6D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1436767"/>
            <a:ext cx="925481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Para o circuito desenvolvido anteriormente, algumas relações relacionadas às potências envolvidas podem ser obtidas.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7F7E57D-99E2-42F9-BA07-83232FB3F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678" y="2592982"/>
            <a:ext cx="67859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Potência absorvida da rede de alimentação (     ):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1A5CEC2-7576-476C-BF8F-017A3A60519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41378" y="2581106"/>
            <a:ext cx="505598" cy="3955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1166CD8-5F69-453B-979A-5518F9081A9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8238" y="3189403"/>
            <a:ext cx="2142029" cy="395579"/>
          </a:xfrm>
          <a:prstGeom prst="rect">
            <a:avLst/>
          </a:prstGeom>
          <a:blipFill>
            <a:blip r:embed="rId3"/>
            <a:stretch>
              <a:fillRect b="-819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0B0E8B3-4FA7-4794-8BC1-461B384B6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93" y="3189792"/>
            <a:ext cx="262188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[W]                  (17)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0235CF6-0BDD-414D-8C78-D2AB3CFF0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688" y="3825710"/>
            <a:ext cx="678765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Perdas no cobre do estator (     ):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6A7DEF5-0532-450A-AF5F-CA193F10A84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67498" y="3767414"/>
            <a:ext cx="563493" cy="39557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F032CC2-A4EE-4027-9728-A0E5DD63E8A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04394" y="4425950"/>
            <a:ext cx="1965873" cy="39557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DCFA600-DFC3-412B-B3C3-20D58CAF3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93" y="4425922"/>
            <a:ext cx="223591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[W]                 (18)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11D7700-956D-4825-B2C8-9F3CF77AB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782" y="5197865"/>
            <a:ext cx="753579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Potência fornecida ao rotor ou Potência eletromagnética (     ): 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7D596C2-809F-4D40-BDC9-3F13E1C30EA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63956" y="5198418"/>
            <a:ext cx="640136" cy="39557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B67C7155-AF26-4273-989C-F6B07A500AB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3675" y="5934807"/>
            <a:ext cx="3322996" cy="654352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34A6D11-2BBD-4938-9331-75D0208DA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311" y="6063325"/>
            <a:ext cx="244335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[W]              (19)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4" grpId="0"/>
      <p:bldP spid="15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ixaDeTexto 7">
            <a:extLst>
              <a:ext uri="{FF2B5EF4-FFF2-40B4-BE49-F238E27FC236}">
                <a16:creationId xmlns:a16="http://schemas.microsoft.com/office/drawing/2014/main" id="{C235705D-938A-4FA6-B3FB-475B7F511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  <a:r>
              <a:rPr lang="pt-BR" altLang="pt-BR" sz="2571" b="1"/>
              <a:t>Análise do Circuito Equivalente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60B0160-338D-4A38-A8E4-87296131F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782" y="1110307"/>
            <a:ext cx="6787659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Perdas no cobre do rotor (     ):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B30261A-26B8-4A0D-8709-60B3A4601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782" y="3160887"/>
            <a:ext cx="8153013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Potência desenvolvida pelo rotor ou potência interna (     ): 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535BF76-0207-496B-8EC8-624E3F49EC7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59613" y="1650044"/>
            <a:ext cx="2093406" cy="492345"/>
          </a:xfrm>
          <a:prstGeom prst="rect">
            <a:avLst/>
          </a:prstGeom>
          <a:blipFill>
            <a:blip r:embed="rId2"/>
            <a:stretch>
              <a:fillRect b="-1333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ED4FB4C-5685-4EBE-8B7A-7504711C8C71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46279" y="1114018"/>
            <a:ext cx="636703" cy="395579"/>
          </a:xfrm>
          <a:prstGeom prst="rect">
            <a:avLst/>
          </a:prstGeom>
          <a:blipFill>
            <a:blip r:embed="rId3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4F02EFF-B72B-4A01-B4AB-532615CDD77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59612" y="2297077"/>
            <a:ext cx="1545984" cy="395579"/>
          </a:xfrm>
          <a:prstGeom prst="rect">
            <a:avLst/>
          </a:prstGeom>
          <a:blipFill>
            <a:blip r:embed="rId4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17A0A91-4F5F-4B7A-A3B2-0E4C84EE0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078" y="1710518"/>
            <a:ext cx="30078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[W]                    (20)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4278A2F7-351D-4B50-8140-E3923CEFD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6214" y="2392345"/>
            <a:ext cx="319999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    [W]                      (21)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4F47EEE4-23AF-45B9-B83A-26269E1B46C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70975" y="3177026"/>
            <a:ext cx="655589" cy="395579"/>
          </a:xfrm>
          <a:prstGeom prst="rect">
            <a:avLst/>
          </a:prstGeom>
          <a:blipFill>
            <a:blip r:embed="rId5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7050F854-7CDE-4726-9CD8-61288C3F7A8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3811" y="3749332"/>
            <a:ext cx="2017587" cy="39557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E6004DD-016D-456B-9CA5-AF6895FE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079" y="3749196"/>
            <a:ext cx="262188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[W]                      (22)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41F9ABC6-16BB-48C9-A86D-6CB2984F407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36706" y="4574277"/>
            <a:ext cx="2110850" cy="395579"/>
          </a:xfrm>
          <a:prstGeom prst="rect">
            <a:avLst/>
          </a:prstGeom>
          <a:blipFill>
            <a:blip r:embed="rId7"/>
            <a:stretch>
              <a:fillRect b="-15000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47303F7-86A2-4875-B6A2-0E1DB0194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079" y="4643562"/>
            <a:ext cx="262188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[W]                      (23)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/>
      <p:bldP spid="23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1">
            <a:extLst>
              <a:ext uri="{FF2B5EF4-FFF2-40B4-BE49-F238E27FC236}">
                <a16:creationId xmlns:a16="http://schemas.microsoft.com/office/drawing/2014/main" id="{EC1EF9D3-4A7A-47D6-B3A4-5C553B459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510095"/>
            <a:ext cx="8251631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Definições importantes considerando o escorregamento s :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5BF67EB-CFFB-4D16-87DE-4B745B2F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291" y="2368540"/>
            <a:ext cx="601571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Velocidade de escorregamento: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760FA0E-5207-424D-8983-C4DBDB73D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903" y="3266307"/>
            <a:ext cx="416407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Escorregamento (slip):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56BDBF7-A39E-4CDE-B43E-276AA1431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493" y="4337506"/>
            <a:ext cx="644419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Velocidade do rotor: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9753912-8043-466F-BFCF-7F3859F49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8946" y="1180019"/>
            <a:ext cx="61721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(1)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21CAC4-12C5-4A53-8A7E-61E5719EA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937" y="2348137"/>
            <a:ext cx="61551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(2)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435E573-B605-458E-95D1-796425C3E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284" y="5367897"/>
            <a:ext cx="495301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Frequência do rotor: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A8B5864-9C7A-411E-93EC-A2AB2855D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493" y="6398288"/>
            <a:ext cx="495301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Tensão induzida no rotor: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4960DC94-0796-4971-9BF3-96F4BD9FC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391" y="1171518"/>
            <a:ext cx="401784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Velocidade síncrona: 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32B8E0F-E7B5-4067-BE28-5A7641CC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671" y="2356637"/>
            <a:ext cx="1707117" cy="38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D073F7E-66BA-4140-ACFE-B968CAF29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32" y="3293511"/>
            <a:ext cx="1982568" cy="57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53B04C5A-1847-4D39-9B23-A89091778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937" y="3324118"/>
            <a:ext cx="61551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(3)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3017736-18FA-4DB4-B5CD-148B92C2B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32" y="4337505"/>
            <a:ext cx="1773428" cy="48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A6323EF9-3B9D-4AE4-89C7-B7AD5C6CE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536" y="4300099"/>
            <a:ext cx="61551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(4)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DD31D97E-A937-4875-BF3E-D497801C8CDB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37743" y="5257350"/>
            <a:ext cx="1568029" cy="395579"/>
          </a:xfrm>
          <a:prstGeom prst="rect">
            <a:avLst/>
          </a:prstGeom>
          <a:blipFill>
            <a:blip r:embed="rId5"/>
            <a:stretch>
              <a:fillRect b="-14754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53BB0DE3-8EA7-49E0-8CFD-6E8E1D73B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536" y="5337291"/>
            <a:ext cx="61551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(5)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4D561EF0-3213-4217-A60F-516D180BA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880" y="6399987"/>
            <a:ext cx="1453769" cy="50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9D1AB541-0E55-49C4-9E8D-D069E5676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5949" y="6440795"/>
            <a:ext cx="61551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(6)</a:t>
            </a:r>
          </a:p>
        </p:txBody>
      </p:sp>
      <p:pic>
        <p:nvPicPr>
          <p:cNvPr id="10260" name="Imagem 3">
            <a:extLst>
              <a:ext uri="{FF2B5EF4-FFF2-40B4-BE49-F238E27FC236}">
                <a16:creationId xmlns:a16="http://schemas.microsoft.com/office/drawing/2014/main" id="{AA4D4EE6-A948-4307-96B5-4305CC697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855" y="833155"/>
            <a:ext cx="4346006" cy="143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1" grpId="0"/>
      <p:bldP spid="12" grpId="0"/>
      <p:bldP spid="13" grpId="0"/>
      <p:bldP spid="17" grpId="0"/>
      <p:bldP spid="20" grpId="0"/>
      <p:bldP spid="24" grpId="0"/>
      <p:bldP spid="26" grpId="0"/>
      <p:bldP spid="28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7">
            <a:extLst>
              <a:ext uri="{FF2B5EF4-FFF2-40B4-BE49-F238E27FC236}">
                <a16:creationId xmlns:a16="http://schemas.microsoft.com/office/drawing/2014/main" id="{0E0CEE75-8A73-4EC1-A948-5487061D6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  <a:r>
              <a:rPr lang="pt-BR" altLang="pt-BR" sz="2571" b="1"/>
              <a:t>Análise do Circuito Equivalente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3634B1F-DDC6-4D4B-9935-6C92F0D71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1436767"/>
            <a:ext cx="925481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Uma modificação no circuito equivalente, como apresentado na Fig. 6, pode ser feita reescrevendo o termo          da seguinte maneira: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D7AB7E9-B66B-460A-AFB7-40A47702AC4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47251" y="1815145"/>
            <a:ext cx="554291" cy="6543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7F3E369-C6A6-46AD-AF43-88BC3A8EE31B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51113" y="2670343"/>
            <a:ext cx="2545644" cy="76547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0486" name="CaixaDeTexto 6">
            <a:extLst>
              <a:ext uri="{FF2B5EF4-FFF2-40B4-BE49-F238E27FC236}">
                <a16:creationId xmlns:a16="http://schemas.microsoft.com/office/drawing/2014/main" id="{E83187ED-EC1F-4143-AE22-8479DF952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536" y="2824225"/>
            <a:ext cx="770243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(24)</a:t>
            </a:r>
          </a:p>
        </p:txBody>
      </p:sp>
      <p:pic>
        <p:nvPicPr>
          <p:cNvPr id="20487" name="Imagem 7">
            <a:extLst>
              <a:ext uri="{FF2B5EF4-FFF2-40B4-BE49-F238E27FC236}">
                <a16:creationId xmlns:a16="http://schemas.microsoft.com/office/drawing/2014/main" id="{B72D4749-DAB5-473A-8818-B4DBB6666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864" y="3903924"/>
            <a:ext cx="5667152" cy="1889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CaixaDeTexto 8">
            <a:extLst>
              <a:ext uri="{FF2B5EF4-FFF2-40B4-BE49-F238E27FC236}">
                <a16:creationId xmlns:a16="http://schemas.microsoft.com/office/drawing/2014/main" id="{844F6A90-E989-441F-AE31-2304047A1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729" y="6063325"/>
            <a:ext cx="5859287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Fig. 7 – Circuito equivalente modificado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486" grpId="0"/>
      <p:bldP spid="204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7">
            <a:extLst>
              <a:ext uri="{FF2B5EF4-FFF2-40B4-BE49-F238E27FC236}">
                <a16:creationId xmlns:a16="http://schemas.microsoft.com/office/drawing/2014/main" id="{748A7553-EA95-4DB8-889D-641ED9E8F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  <a:r>
              <a:rPr lang="pt-BR" altLang="pt-BR" sz="2571" b="1"/>
              <a:t>Análise do Circuito Equivalente </a:t>
            </a:r>
          </a:p>
        </p:txBody>
      </p:sp>
      <p:sp>
        <p:nvSpPr>
          <p:cNvPr id="28675" name="CaixaDeTexto 7">
            <a:extLst>
              <a:ext uri="{FF2B5EF4-FFF2-40B4-BE49-F238E27FC236}">
                <a16:creationId xmlns:a16="http://schemas.microsoft.com/office/drawing/2014/main" id="{B875322B-AE60-4542-908A-B4866B86F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  <a:r>
              <a:rPr lang="pt-BR" altLang="pt-BR" sz="2571" b="1"/>
              <a:t>Análise do Circuito Equivalente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6AACA5F-60E0-45F4-98AF-40B723A17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35" y="1307544"/>
            <a:ext cx="67859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Torque interno ou eletromagnético  (   ):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6F9B5A5-C1F6-41AF-9620-4EE1A5F9E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349" y="2059083"/>
            <a:ext cx="185164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[N.m]         (25)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28E8FE9-6345-46EA-B8B6-E25BDB590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237" y="3028263"/>
            <a:ext cx="67859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Mas,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7E31059-C3B0-4CEC-B72C-0D4EA1621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0593" y="3655679"/>
            <a:ext cx="771943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(26)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8FBA1AA-33C3-428C-9692-EF028183A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4" y="4323903"/>
            <a:ext cx="82465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(27)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8D7B2B68-C689-44C6-A6B5-CC3CDACB491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40377" y="1249519"/>
            <a:ext cx="473870" cy="3955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027265A0-737B-43B0-86F6-CC882D2F6C7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97002" y="1961830"/>
            <a:ext cx="1816432" cy="70283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7593622-C753-46E5-8BFF-A2457A1E976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55077" y="3602886"/>
            <a:ext cx="2016419" cy="395579"/>
          </a:xfrm>
          <a:prstGeom prst="rect">
            <a:avLst/>
          </a:prstGeom>
          <a:blipFill>
            <a:blip r:embed="rId4"/>
            <a:stretch>
              <a:fillRect b="-15000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0C39BB0-0209-4F98-90FC-427DBFD90E7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07055" y="4241510"/>
            <a:ext cx="2203564" cy="395579"/>
          </a:xfrm>
          <a:prstGeom prst="rect">
            <a:avLst/>
          </a:prstGeom>
          <a:blipFill>
            <a:blip r:embed="rId5"/>
            <a:stretch>
              <a:fillRect b="-15000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4F580706-1937-483E-A292-5B8D2DFC56D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55078" y="5091170"/>
            <a:ext cx="2717885" cy="727287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6F8F54E4-C266-421D-BC80-635CDF1699D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7535" y="6140250"/>
            <a:ext cx="2142854" cy="70441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2F749B30-8D25-49E7-9B52-7D98B94F4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536" y="5293083"/>
            <a:ext cx="8484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(28)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341556B-93B6-4A32-B2B0-D78A83517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8350" y="6294568"/>
            <a:ext cx="285482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[N.m]          (29)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  <p:bldP spid="17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aixaDeTexto 7">
            <a:extLst>
              <a:ext uri="{FF2B5EF4-FFF2-40B4-BE49-F238E27FC236}">
                <a16:creationId xmlns:a16="http://schemas.microsoft.com/office/drawing/2014/main" id="{D6C62E71-233C-4DF7-AE64-A5BA4C60B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  <a:r>
              <a:rPr lang="pt-BR" altLang="pt-BR" sz="2571" b="1"/>
              <a:t>Análise do Circuito Equivalente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F989B4D-7ECC-4189-A824-489075BFD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35" y="1057597"/>
            <a:ext cx="67859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Perdas rotacionais   (       ):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3A46681-2A6F-4A5B-8178-BA5B0A65890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33019" y="1019770"/>
            <a:ext cx="763754" cy="3955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BDED12F-AF1D-459D-B0A8-739A169D2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36" y="1610199"/>
            <a:ext cx="9060980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É a soma das perdas no núcleo do circuito magnético e das perdas por atrito nos mancais e de ventilação. 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8A5B14F-AD75-4FFC-B554-013D72C5469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3683" y="2563227"/>
            <a:ext cx="7037301" cy="431428"/>
          </a:xfrm>
          <a:prstGeom prst="rect">
            <a:avLst/>
          </a:prstGeom>
          <a:blipFill>
            <a:blip r:embed="rId3"/>
            <a:stretch>
              <a:fillRect b="-12121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E001168-0BFF-4655-AA27-CB3B4E96F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057" y="3189791"/>
            <a:ext cx="8829737" cy="127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Quando o rotor está bloqueado, ou seja, quando               ,     as perdas mecânicas são nulas, enquanto as perdas magnéticas são elevadas, visto que a frequência da corrente induzida no rotor é alta (mesma frequência da rede de alimentação do motor).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51A9F14-F874-40AA-BD55-90581050265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95153" y="3169498"/>
            <a:ext cx="1034479" cy="39557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81CDBC2-2D3B-4FA8-8600-3174F0B81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057" y="4510937"/>
            <a:ext cx="8831438" cy="127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Quando o motor opera próximo da velocidade síncrona ( s ≈ 0 ), a frequência da corrente induzida no rotor é quase nula. Logo, as perdas magnéticas são baixas. Como o motor opera em alta velocidade, as perdas por atrito e ventilação tornam-se altas. .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BF4A325-1CA5-4683-B806-DD7712FB9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37" y="2564076"/>
            <a:ext cx="2159401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[W]               (30)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aixaDeTexto 7">
            <a:extLst>
              <a:ext uri="{FF2B5EF4-FFF2-40B4-BE49-F238E27FC236}">
                <a16:creationId xmlns:a16="http://schemas.microsoft.com/office/drawing/2014/main" id="{C6508859-07C3-485D-AB8B-9A27D1BB9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  <a:r>
              <a:rPr lang="pt-BR" altLang="pt-BR" sz="2571" b="1"/>
              <a:t>Análise do Circuito Equivalente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4B5D8A-1F66-48EF-9706-E806D0720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50" y="1358552"/>
            <a:ext cx="8792331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As perdas rotacionais, portanto, podem ser consideradas aproximadamente constantes. A diferença é chamada de Perdas Suplementares (Psup).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9ABD6BC-D0C6-4939-9A54-B9979B43629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05364" y="2641047"/>
            <a:ext cx="3488095" cy="3955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0033F72-B44C-498D-B6CB-0ED3848C4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4722" y="2640591"/>
            <a:ext cx="40875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[w]                         (31)                                   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8915407-ADA6-435E-8EA4-6E465A85E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49" y="3441438"/>
            <a:ext cx="8175116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Torque de perdas (            ):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226CB85-4DDC-47A2-B721-26EF611A408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8557" y="4260456"/>
            <a:ext cx="1920135" cy="70283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85D69B5-19F5-49CB-957B-6799C8862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93" y="4274593"/>
            <a:ext cx="40875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[N.m]                         (32)                                   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D07284C-ED8E-4FE0-B6E5-74FB7C8F54D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41995" y="3415910"/>
            <a:ext cx="1100065" cy="39557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3598283-90BE-4B8C-815E-92BC15B77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49" y="5153657"/>
            <a:ext cx="8175116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Potência útil ou de saída (     ):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829AAFA-528B-4C4C-A979-387B713F872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48715" y="6069349"/>
            <a:ext cx="2042516" cy="395579"/>
          </a:xfrm>
          <a:prstGeom prst="rect">
            <a:avLst/>
          </a:prstGeom>
          <a:blipFill>
            <a:blip r:embed="rId5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C869E8A-0C7B-43C7-AD69-8F4B5A25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4722" y="5954505"/>
            <a:ext cx="40875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[w]                         (33)                                   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BAD3B89-6811-4D93-BE9F-6A8EA4E3656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3053" y="5153701"/>
            <a:ext cx="538014" cy="39557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1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aixaDeTexto 7">
            <a:extLst>
              <a:ext uri="{FF2B5EF4-FFF2-40B4-BE49-F238E27FC236}">
                <a16:creationId xmlns:a16="http://schemas.microsoft.com/office/drawing/2014/main" id="{72ABCC62-9D0F-465B-A617-1DF96253B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472688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  <a:r>
              <a:rPr lang="pt-BR" altLang="pt-BR" sz="2571" b="1"/>
              <a:t>Análise do Circuito Equivalente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4C78D22-2E48-49B8-873B-94F227B2C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435" y="1436767"/>
            <a:ext cx="8175116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Torque útil ou de saída (   ):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4D60EAF-A563-420D-A66C-024BFFC090F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7031" y="2130177"/>
            <a:ext cx="2822617" cy="70283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B3EC951-7BE8-44BB-B423-CE2207A27B9B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49648" y="1469014"/>
            <a:ext cx="532863" cy="39557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59234D1-29E3-40E8-A419-FC75E5136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5829" y="2144099"/>
            <a:ext cx="40875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[N.m]                         (34)                                   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5A22D99-433B-4262-B983-9CA70C244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678" y="3517953"/>
            <a:ext cx="8175116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Rendimento (   ):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FF503DE-9E6E-4DD9-9662-EE58BDE6380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59614" y="4417041"/>
            <a:ext cx="1764238" cy="70283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7A5B476-7A85-43BB-BA70-B0471055BB8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21770" y="3518430"/>
            <a:ext cx="404162" cy="395579"/>
          </a:xfrm>
          <a:prstGeom prst="rect">
            <a:avLst/>
          </a:prstGeom>
          <a:blipFill>
            <a:blip r:embed="rId5"/>
            <a:stretch>
              <a:fillRect b="-8333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aixaDeTexto 3">
            <a:extLst>
              <a:ext uri="{FF2B5EF4-FFF2-40B4-BE49-F238E27FC236}">
                <a16:creationId xmlns:a16="http://schemas.microsoft.com/office/drawing/2014/main" id="{AB927FE2-3394-4371-A1B5-93359B864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76" y="622315"/>
            <a:ext cx="925481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A Fig. A seguir representa as potências envolvidas no funcionamento do MIT. </a:t>
            </a: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9AD9D370-9557-415A-B2BB-2C0E674500D4}"/>
              </a:ext>
            </a:extLst>
          </p:cNvPr>
          <p:cNvSpPr/>
          <p:nvPr/>
        </p:nvSpPr>
        <p:spPr>
          <a:xfrm>
            <a:off x="1351830" y="1914555"/>
            <a:ext cx="1195322" cy="654622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AF63A084-B4B3-4C04-942B-5BC2A4BBF3CF}"/>
              </a:ext>
            </a:extLst>
          </p:cNvPr>
          <p:cNvSpPr/>
          <p:nvPr/>
        </p:nvSpPr>
        <p:spPr>
          <a:xfrm>
            <a:off x="2399224" y="2722205"/>
            <a:ext cx="656322" cy="119532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B3953D4A-674A-45EA-AB50-D93B649F5CA0}"/>
              </a:ext>
            </a:extLst>
          </p:cNvPr>
          <p:cNvSpPr/>
          <p:nvPr/>
        </p:nvSpPr>
        <p:spPr>
          <a:xfrm>
            <a:off x="3048744" y="1946862"/>
            <a:ext cx="1151114" cy="765142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9" name="Seta: para Baixo 8">
            <a:extLst>
              <a:ext uri="{FF2B5EF4-FFF2-40B4-BE49-F238E27FC236}">
                <a16:creationId xmlns:a16="http://schemas.microsoft.com/office/drawing/2014/main" id="{323DC31B-3EC1-41F2-9088-E2ED52B6F838}"/>
              </a:ext>
            </a:extLst>
          </p:cNvPr>
          <p:cNvSpPr/>
          <p:nvPr/>
        </p:nvSpPr>
        <p:spPr>
          <a:xfrm>
            <a:off x="4087637" y="2802120"/>
            <a:ext cx="654621" cy="119532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561167B4-0378-4E7B-94CB-79C7CD7EB466}"/>
              </a:ext>
            </a:extLst>
          </p:cNvPr>
          <p:cNvSpPr/>
          <p:nvPr/>
        </p:nvSpPr>
        <p:spPr>
          <a:xfrm>
            <a:off x="4759262" y="2043779"/>
            <a:ext cx="1195322" cy="654622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11" name="Seta: para Baixo 10">
            <a:extLst>
              <a:ext uri="{FF2B5EF4-FFF2-40B4-BE49-F238E27FC236}">
                <a16:creationId xmlns:a16="http://schemas.microsoft.com/office/drawing/2014/main" id="{DB8D0255-7B31-484B-B6C4-BFB67E7548BB}"/>
              </a:ext>
            </a:extLst>
          </p:cNvPr>
          <p:cNvSpPr/>
          <p:nvPr/>
        </p:nvSpPr>
        <p:spPr>
          <a:xfrm>
            <a:off x="5861065" y="2655893"/>
            <a:ext cx="654622" cy="119532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45ACF9D0-314B-4147-BD66-4E7541209473}"/>
              </a:ext>
            </a:extLst>
          </p:cNvPr>
          <p:cNvSpPr/>
          <p:nvPr/>
        </p:nvSpPr>
        <p:spPr>
          <a:xfrm>
            <a:off x="6580299" y="2106691"/>
            <a:ext cx="1195321" cy="656322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B42557E-F83E-486D-903A-2F6EC8B0222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1842" y="1553102"/>
            <a:ext cx="2837464" cy="395579"/>
          </a:xfrm>
          <a:prstGeom prst="rect">
            <a:avLst/>
          </a:prstGeom>
          <a:blipFill>
            <a:blip r:embed="rId3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B19B628-4602-4ECA-BCE3-144E83E4886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49661" y="2874402"/>
            <a:ext cx="615893" cy="39557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F4DAB77-6C0A-44D3-99D9-497B11C603F4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1619" y="1643276"/>
            <a:ext cx="640136" cy="395579"/>
          </a:xfrm>
          <a:prstGeom prst="rect">
            <a:avLst/>
          </a:prstGeom>
          <a:blipFill>
            <a:blip r:embed="rId5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066E3030-167F-438E-A99B-48E92ABD9FEB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06206" y="2969483"/>
            <a:ext cx="636703" cy="395579"/>
          </a:xfrm>
          <a:prstGeom prst="rect">
            <a:avLst/>
          </a:prstGeom>
          <a:blipFill>
            <a:blip r:embed="rId6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EEEC17FA-0FDE-4554-B913-EB718BCA12B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22884" y="1670828"/>
            <a:ext cx="655589" cy="395579"/>
          </a:xfrm>
          <a:prstGeom prst="rect">
            <a:avLst/>
          </a:prstGeom>
          <a:blipFill>
            <a:blip r:embed="rId7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BF4F271-82A8-4733-BA27-C064AA973E5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96596" y="3064564"/>
            <a:ext cx="763754" cy="395579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53DDEDB1-43CF-4B40-971D-A620CEE5EBC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54715" y="1702671"/>
            <a:ext cx="538014" cy="395579"/>
          </a:xfrm>
          <a:prstGeom prst="rect">
            <a:avLst/>
          </a:prstGeom>
          <a:blipFill>
            <a:blip r:embed="rId9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E62DF671-AC12-447C-9CED-8FF12326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98" y="4235487"/>
            <a:ext cx="678595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Potência absorvida da rede de alimentação (     ):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4658D3D-A0A7-4825-95F2-74CAF6D9255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60349" y="4190118"/>
            <a:ext cx="505598" cy="395579"/>
          </a:xfrm>
          <a:prstGeom prst="rect">
            <a:avLst/>
          </a:prstGeom>
          <a:blipFill>
            <a:blip r:embed="rId10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8D96024-0EE6-4D4E-9A2A-F83EF7C14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7" y="5031234"/>
            <a:ext cx="753579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Potência fornecida ao rotor ou Potência eletromagnética (     ):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D94E9A1-EFFE-4BCB-B72A-DC9E288B0D3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89445" y="5000586"/>
            <a:ext cx="640136" cy="395579"/>
          </a:xfrm>
          <a:prstGeom prst="rect">
            <a:avLst/>
          </a:prstGeom>
          <a:blipFill>
            <a:blip r:embed="rId11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FCDFF607-80D0-4F8C-BD75-DFC71DF5A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05" y="4623159"/>
            <a:ext cx="678765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Perdas no cobre do estator (     ): 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BF598BE-35ED-4407-BC63-BB8E2357B14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1462" y="4575296"/>
            <a:ext cx="615893" cy="395579"/>
          </a:xfrm>
          <a:prstGeom prst="rect">
            <a:avLst/>
          </a:prstGeom>
          <a:blipFill>
            <a:blip r:embed="rId12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3822DBB-0093-45A3-B7B7-C754D1BD6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510" y="5437609"/>
            <a:ext cx="6787659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Perdas no cobre do rotor (     ):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660DEFA-8218-41AB-88BD-1A7C9FDD2FF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40243" y="5453578"/>
            <a:ext cx="636703" cy="39557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1642C4B-A005-4475-8F6E-A7CF871B4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7" y="5859287"/>
            <a:ext cx="8153013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Potência desenvolvida pelo rotor ou potência interna (     ): 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5EA8CC0E-BC4E-4D78-85C1-D3537D8CDAC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09513" y="5859822"/>
            <a:ext cx="655589" cy="395579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EFEDC65B-1303-4FC7-9597-4C436CA32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18" y="6241859"/>
            <a:ext cx="678595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1928"/>
              <a:t>Perdas rotacionais   (       ):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0BBD7160-B28D-4B94-883E-0D9742EB825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23419" y="6240224"/>
            <a:ext cx="763754" cy="395579"/>
          </a:xfrm>
          <a:prstGeom prst="rect">
            <a:avLst/>
          </a:prstGeom>
          <a:blipFill>
            <a:blip r:embed="rId15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163F06C-F7C8-4250-B76C-A3A033980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15" y="6571720"/>
            <a:ext cx="8175116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Potência útil ou de saída (     ):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97E0B73A-4996-47B4-AEDD-02A91071F96B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21917" y="6570076"/>
            <a:ext cx="538014" cy="395579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/>
      <p:bldP spid="23" grpId="0"/>
      <p:bldP spid="25" grpId="0"/>
      <p:bldP spid="27" grpId="0"/>
      <p:bldP spid="31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aixaDeTexto 7">
            <a:extLst>
              <a:ext uri="{FF2B5EF4-FFF2-40B4-BE49-F238E27FC236}">
                <a16:creationId xmlns:a16="http://schemas.microsoft.com/office/drawing/2014/main" id="{8CD6960A-894C-4767-9F2B-12FC39641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593" y="379171"/>
            <a:ext cx="92548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Exercícios de Fixação</a:t>
            </a:r>
            <a:r>
              <a:rPr lang="pt-BR" altLang="pt-BR" sz="2571" b="1"/>
              <a:t>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BFEB98E-20AF-4F3D-8884-B6F8DB7F2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877363"/>
            <a:ext cx="9254816" cy="174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Observa-se que um motor de indução trifásico de dois polos e 60 Hz está operando com uma velocidade de 3502 rpmcom uma potencia de entrada de 15,7 kW e uma corrente de terminal de 22, 6 A. A resistência de enrolamento do estator é de 0,20 ohms/fase. Calcule a potencia dissipada no rotor.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A84CC22-2689-4D99-AB7E-B1B4F0572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961" y="2757912"/>
            <a:ext cx="3393830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Solução: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32A2656-7172-4760-958A-0B2B8257D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593" y="4682669"/>
            <a:ext cx="678765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1. Perdas no cobre do estator :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AD8086D-5744-47CD-92C5-22409771BBE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4914" y="5145435"/>
            <a:ext cx="4750719" cy="39557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A5A59A9-6F96-497B-A68E-A32CA3E79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99" y="5798076"/>
            <a:ext cx="678765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2. Potência fornecida ao rotor ou entreferro: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601E0B6-F11B-4E2D-964E-F745E186BDA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2878" y="6411418"/>
            <a:ext cx="4454790" cy="39557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A02B2E0-28FB-4BA8-9CCE-A0A58640C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363" y="3235701"/>
            <a:ext cx="678765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3. Velocidade síncrona da máquina: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2999959-9E8B-4A0E-9577-995FF3DCF24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65183" y="3702529"/>
            <a:ext cx="3939233" cy="71286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98614AE-3A8B-49E4-98D6-C49E44E58B95}"/>
              </a:ext>
            </a:extLst>
          </p:cNvPr>
          <p:cNvCxnSpPr/>
          <p:nvPr/>
        </p:nvCxnSpPr>
        <p:spPr>
          <a:xfrm>
            <a:off x="5624722" y="3055467"/>
            <a:ext cx="76514" cy="4289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71FCB18-09E6-4EE0-A56B-857D99B57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20" y="3205095"/>
            <a:ext cx="6787659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/>
              <a:t>Perdas no cobre do rotor :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B89EEB4D-4A52-4B7E-964D-4FC84E8663E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76038" y="3635124"/>
            <a:ext cx="1545984" cy="395579"/>
          </a:xfrm>
          <a:prstGeom prst="rect">
            <a:avLst/>
          </a:prstGeom>
          <a:blipFill>
            <a:blip r:embed="rId5"/>
            <a:stretch>
              <a:fillRect b="-166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7FEC514-5D2A-4E11-9EE1-6FF99EA3F4FC}"/>
              </a:ext>
            </a:extLst>
          </p:cNvPr>
          <p:cNvSpPr/>
          <p:nvPr/>
        </p:nvSpPr>
        <p:spPr>
          <a:xfrm>
            <a:off x="649599" y="3152384"/>
            <a:ext cx="3895422" cy="106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C9ECFEC-FAE9-44E1-85DD-7819872D2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9248" y="4437824"/>
            <a:ext cx="678765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4. Escorregamento da máquina: 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B410F87-C2CE-4FF2-9626-3FC8459213C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63923" y="4987032"/>
            <a:ext cx="4358298" cy="71238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F9C02FA-6062-47F6-8D84-85AAD9AEC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261" y="5741966"/>
            <a:ext cx="6787659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/>
              <a:t>5. Perdas no cobre do rotor :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D51ADBCE-818F-45CD-BF13-723B2F766BA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81070" y="6373665"/>
            <a:ext cx="4375468" cy="39557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FFD89A9-148C-4924-88A6-426953586058}"/>
              </a:ext>
            </a:extLst>
          </p:cNvPr>
          <p:cNvSpPr/>
          <p:nvPr/>
        </p:nvSpPr>
        <p:spPr>
          <a:xfrm>
            <a:off x="5837261" y="5741966"/>
            <a:ext cx="4218483" cy="14792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9" grpId="0"/>
      <p:bldP spid="11" grpId="0"/>
      <p:bldP spid="15" grpId="0"/>
      <p:bldP spid="3" grpId="0" animBg="1"/>
      <p:bldP spid="16" grpId="0"/>
      <p:bldP spid="18" grpId="0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7BD4CF5-A1AF-4862-BA7D-E2DEB8774B02}"/>
              </a:ext>
            </a:extLst>
          </p:cNvPr>
          <p:cNvSpPr txBox="1"/>
          <p:nvPr/>
        </p:nvSpPr>
        <p:spPr>
          <a:xfrm>
            <a:off x="4267201" y="2684206"/>
            <a:ext cx="5989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http://professorcesarcosta.com.br/disciplinas/t6cv2n6cv2conv2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B09E0BF-A5AF-4367-928B-0DEBE501E8FC}"/>
              </a:ext>
            </a:extLst>
          </p:cNvPr>
          <p:cNvSpPr txBox="1"/>
          <p:nvPr/>
        </p:nvSpPr>
        <p:spPr>
          <a:xfrm>
            <a:off x="4267201" y="3578942"/>
            <a:ext cx="6066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http://professorcesarcosta.com.br/upload/imagens_upload/Apostila_Maquinas%20Eletricas_UNESP.pdf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7CCDAAF-7712-492A-B6D7-197D90235491}"/>
              </a:ext>
            </a:extLst>
          </p:cNvPr>
          <p:cNvSpPr txBox="1"/>
          <p:nvPr/>
        </p:nvSpPr>
        <p:spPr>
          <a:xfrm>
            <a:off x="4365523" y="4670743"/>
            <a:ext cx="5891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http://professorcesarcosta.com.br/upload/imagens_upload/maquinas%20eletricas%20senai.pdf</a:t>
            </a:r>
          </a:p>
        </p:txBody>
      </p:sp>
    </p:spTree>
    <p:extLst>
      <p:ext uri="{BB962C8B-B14F-4D97-AF65-F5344CB8AC3E}">
        <p14:creationId xmlns:p14="http://schemas.microsoft.com/office/powerpoint/2010/main" val="10532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7">
            <a:extLst>
              <a:ext uri="{FF2B5EF4-FFF2-40B4-BE49-F238E27FC236}">
                <a16:creationId xmlns:a16="http://schemas.microsoft.com/office/drawing/2014/main" id="{FC401CE4-9464-4E26-948F-8684A23E1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741337"/>
            <a:ext cx="9254817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BCD0114-8B54-4DEE-9D0F-E8236A29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1899253"/>
            <a:ext cx="9254817" cy="239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O motor de indução trifásico pode ser representado por um circuito elétrico equivalente. </a:t>
            </a:r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endParaRPr lang="pt-BR" altLang="pt-BR" sz="2142"/>
          </a:p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Para esta análise considera-se apenas as máquinas com enrolamentos polifásicos simétricos, excitadas por tensão polifásicas equilibradas, ligadas em Y, de modo que as correntes e tensões sejam expressas por valores de fase.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BD33F9A-2C4B-4142-B167-32B0C5E34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50" y="4907110"/>
            <a:ext cx="9023574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Desta forma, pode-se deduzir um circuito equivalente para uma fase, de modo que para as demais fases basta fazer um deslocamento adequado da fase, que está sendo estudada.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2">
            <a:extLst>
              <a:ext uri="{FF2B5EF4-FFF2-40B4-BE49-F238E27FC236}">
                <a16:creationId xmlns:a16="http://schemas.microsoft.com/office/drawing/2014/main" id="{E2A295EE-4EFC-4B93-B140-4149952EE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666524"/>
            <a:ext cx="748138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/>
              <a:t>Exercício de Fixação: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BD63D39-3665-4966-914C-0CEDDE35B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93" y="1436767"/>
            <a:ext cx="9253116" cy="127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1928"/>
              <a:t>Um estator trifásico de uma máquina de indução de seis polos é alimentado por tensões elétricas trifásicas equilibradas, cuja frequência é 60 Hz. O rotor gira com velocidade igual a 1.020 rpm, no mesmo sentido da velocidade do campo do estator. Pergunta-se: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4E6DA3B-D1FA-433B-8D82-4BB551367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978952"/>
            <a:ext cx="8947060" cy="2465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1928"/>
              <a:t>Qual a velocidade síncrona da máquina em rpm?</a:t>
            </a:r>
          </a:p>
          <a:p>
            <a:pPr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1928"/>
              <a:t>Qual o escorregamento?</a:t>
            </a:r>
          </a:p>
          <a:p>
            <a:pPr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1928"/>
              <a:t>Qual a frequência elétrica das tensões induzidas no rotor?</a:t>
            </a:r>
          </a:p>
          <a:p>
            <a:pPr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1928"/>
              <a:t>Qual a velocidade do campo do estator em relação a estrutura física do estator ?</a:t>
            </a:r>
          </a:p>
          <a:p>
            <a:pPr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1928"/>
              <a:t>Qual a velocidade do campo do rotor em relação a estrutura física do rotor ?</a:t>
            </a:r>
          </a:p>
          <a:p>
            <a:pPr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1928"/>
              <a:t>Qual a velocidade do campo do rotor em relação a estrutura física do estator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2">
            <a:extLst>
              <a:ext uri="{FF2B5EF4-FFF2-40B4-BE49-F238E27FC236}">
                <a16:creationId xmlns:a16="http://schemas.microsoft.com/office/drawing/2014/main" id="{8E9396BB-66BC-450C-B8D3-606D2210C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357066"/>
            <a:ext cx="748138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/>
              <a:t>Exercício de Fixação: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A7E7361-DD5D-4DCF-869E-E2C47502F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127310"/>
            <a:ext cx="925481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1928"/>
              <a:t>Solução: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A30C403-703A-4E8A-9D0F-13420064DEA0}"/>
              </a:ext>
            </a:extLst>
          </p:cNvPr>
          <p:cNvSpPr txBox="1"/>
          <p:nvPr/>
        </p:nvSpPr>
        <p:spPr>
          <a:xfrm>
            <a:off x="765221" y="1744524"/>
            <a:ext cx="8947060" cy="54326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Tx/>
              <a:buAutoNum type="arabicPeriod"/>
              <a:defRPr/>
            </a:pPr>
            <a:r>
              <a:rPr lang="pt-BR" sz="1928" dirty="0"/>
              <a:t>Qual a velocidade síncrona da máquina em rpm?</a:t>
            </a:r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>
              <a:defRPr/>
            </a:pPr>
            <a:r>
              <a:rPr lang="pt-BR" sz="1928" dirty="0"/>
              <a:t>2. Qual o escorregamento?</a:t>
            </a:r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>
              <a:defRPr/>
            </a:pPr>
            <a:r>
              <a:rPr lang="pt-BR" sz="1928" dirty="0"/>
              <a:t>3. Qual a frequência elétrica das tensões induzidas no rotor?</a:t>
            </a:r>
          </a:p>
          <a:p>
            <a:pPr>
              <a:defRPr/>
            </a:pPr>
            <a:endParaRPr lang="pt-BR" sz="1928" dirty="0"/>
          </a:p>
          <a:p>
            <a:pPr>
              <a:defRPr/>
            </a:pPr>
            <a:r>
              <a:rPr lang="pt-BR" sz="1928" dirty="0"/>
              <a:t>R</a:t>
            </a:r>
            <a:r>
              <a:rPr lang="pt-BR" sz="1928" i="1" dirty="0">
                <a:solidFill>
                  <a:srgbClr val="FF0000"/>
                </a:solidFill>
              </a:rPr>
              <a:t>: A frequência de escorregamento F2 é a frequência das tensões e correntes.</a:t>
            </a:r>
          </a:p>
          <a:p>
            <a:pPr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>
              <a:defRPr/>
            </a:pPr>
            <a:endParaRPr lang="pt-BR" sz="1928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BC9389D-42FF-44AB-92C5-D32FF649ECA0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96862" y="4058307"/>
            <a:ext cx="4083591" cy="70641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122454A-6DB8-4FCD-AC16-B9EFEADA3B95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96862" y="2385732"/>
            <a:ext cx="3939233" cy="71286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6FC1357-85C3-41AC-808C-9EEC638C2467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64206" y="6294939"/>
            <a:ext cx="3928794" cy="395579"/>
          </a:xfrm>
          <a:prstGeom prst="rect">
            <a:avLst/>
          </a:prstGeom>
          <a:blipFill>
            <a:blip r:embed="rId4"/>
            <a:stretch>
              <a:fillRect b="-14754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3">
            <a:extLst>
              <a:ext uri="{FF2B5EF4-FFF2-40B4-BE49-F238E27FC236}">
                <a16:creationId xmlns:a16="http://schemas.microsoft.com/office/drawing/2014/main" id="{86ADE38D-BE23-4449-AC72-2CE371B27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7" y="294156"/>
            <a:ext cx="9254817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1928"/>
              <a:t>Solução: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299FE94-C209-4563-9EFC-7537E97CB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7" y="819552"/>
            <a:ext cx="8947060" cy="6322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4. Qual a velocidade do campo do estator em relação a estrutura física do estator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R: </a:t>
            </a:r>
            <a:r>
              <a:rPr lang="pt-BR" altLang="pt-BR" sz="1928" i="1">
                <a:solidFill>
                  <a:srgbClr val="FF0000"/>
                </a:solidFill>
              </a:rPr>
              <a:t>A velocidade do campo do estator em relação a estrutura física do estator é a velocidade síncrona da máquina, isto é,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5. Qual a velocidade do campo do rotor em relação a estrutura física do rotor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R: </a:t>
            </a:r>
            <a:r>
              <a:rPr lang="pt-BR" altLang="pt-BR" sz="1928" i="1">
                <a:solidFill>
                  <a:srgbClr val="FF0000"/>
                </a:solidFill>
              </a:rPr>
              <a:t>A velocidade do campo do rotor em relação a estrutura física do rotor é a velocidade de escorregamento Wesc: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Ou: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CDAFBAD-270E-483E-A63D-9A38482D80E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73369" y="2425617"/>
            <a:ext cx="1907773" cy="395579"/>
          </a:xfrm>
          <a:prstGeom prst="rect">
            <a:avLst/>
          </a:prstGeom>
          <a:blipFill>
            <a:blip r:embed="rId2"/>
            <a:stretch>
              <a:fillRect b="-8333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02CC80A-A319-43F7-863F-4783091B76D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06054" y="4711811"/>
            <a:ext cx="4842401" cy="395579"/>
          </a:xfrm>
          <a:prstGeom prst="rect">
            <a:avLst/>
          </a:prstGeom>
          <a:blipFill>
            <a:blip r:embed="rId3"/>
            <a:stretch>
              <a:fillRect b="-8333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B412A99-FA44-4E2B-96DE-5F1DA47910D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38658" y="5930056"/>
            <a:ext cx="4581155" cy="395579"/>
          </a:xfrm>
          <a:prstGeom prst="rect">
            <a:avLst/>
          </a:prstGeom>
          <a:blipFill>
            <a:blip r:embed="rId4"/>
            <a:stretch>
              <a:fillRect b="-8197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3">
            <a:extLst>
              <a:ext uri="{FF2B5EF4-FFF2-40B4-BE49-F238E27FC236}">
                <a16:creationId xmlns:a16="http://schemas.microsoft.com/office/drawing/2014/main" id="{DAE14D4B-380F-4D29-94A5-289EAAAC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7" y="294156"/>
            <a:ext cx="9254817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1928"/>
              <a:t>Solução: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26CDDE2-5320-4DEE-96EC-F3CB552C65A5}"/>
              </a:ext>
            </a:extLst>
          </p:cNvPr>
          <p:cNvSpPr txBox="1"/>
          <p:nvPr/>
        </p:nvSpPr>
        <p:spPr>
          <a:xfrm>
            <a:off x="746517" y="819552"/>
            <a:ext cx="8947060" cy="33558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t-BR" sz="1928" dirty="0"/>
          </a:p>
          <a:p>
            <a:pPr>
              <a:defRPr/>
            </a:pPr>
            <a:endParaRPr lang="pt-BR" sz="1928" dirty="0"/>
          </a:p>
          <a:p>
            <a:pPr>
              <a:defRPr/>
            </a:pPr>
            <a:r>
              <a:rPr lang="pt-BR" sz="1928" dirty="0"/>
              <a:t>6.Qual a velocidade do campo do rotor em relação a estrutura física do </a:t>
            </a:r>
            <a:r>
              <a:rPr lang="pt-BR" sz="1928" dirty="0" err="1"/>
              <a:t>estator</a:t>
            </a:r>
            <a:r>
              <a:rPr lang="pt-BR" sz="1928" dirty="0"/>
              <a:t> ?</a:t>
            </a:r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 marL="367280" indent="-367280">
              <a:buFontTx/>
              <a:buAutoNum type="arabicPeriod"/>
              <a:defRPr/>
            </a:pPr>
            <a:endParaRPr lang="pt-BR" sz="1928" dirty="0"/>
          </a:p>
          <a:p>
            <a:pPr>
              <a:defRPr/>
            </a:pPr>
            <a:endParaRPr lang="pt-BR" sz="1928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1E92DC7-E0EF-445D-81E9-E04AFABCD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49" y="2130496"/>
            <a:ext cx="8773627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i="1">
                <a:solidFill>
                  <a:srgbClr val="FF0000"/>
                </a:solidFill>
              </a:rPr>
              <a:t>R: A velocidade do campo do rotor em relação a estrutura física do estator é a soma da velocidade de escorregamento com a velocidade do rotor, isto é,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E27E1D4-991E-46B8-BD74-DE37B3650E5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82489" y="3237790"/>
            <a:ext cx="4871932" cy="395579"/>
          </a:xfrm>
          <a:prstGeom prst="rect">
            <a:avLst/>
          </a:prstGeom>
          <a:blipFill>
            <a:blip r:embed="rId2"/>
            <a:stretch>
              <a:fillRect b="-8333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7">
            <a:extLst>
              <a:ext uri="{FF2B5EF4-FFF2-40B4-BE49-F238E27FC236}">
                <a16:creationId xmlns:a16="http://schemas.microsoft.com/office/drawing/2014/main" id="{1061386A-7024-4BE8-A42A-2E9C46980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741337"/>
            <a:ext cx="9254817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pic>
        <p:nvPicPr>
          <p:cNvPr id="15363" name="Imagem 2">
            <a:extLst>
              <a:ext uri="{FF2B5EF4-FFF2-40B4-BE49-F238E27FC236}">
                <a16:creationId xmlns:a16="http://schemas.microsoft.com/office/drawing/2014/main" id="{DF88318E-3584-423D-9CCC-AD9C5052C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49" y="1236129"/>
            <a:ext cx="8409760" cy="56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7">
            <a:extLst>
              <a:ext uri="{FF2B5EF4-FFF2-40B4-BE49-F238E27FC236}">
                <a16:creationId xmlns:a16="http://schemas.microsoft.com/office/drawing/2014/main" id="{194A0323-EDC5-470F-8152-F4F0C056F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741337"/>
            <a:ext cx="9254817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/>
              <a:t>Circuito Elétrico Equivalente do MIT</a:t>
            </a:r>
            <a:endParaRPr lang="pt-BR" altLang="pt-BR" sz="2571"/>
          </a:p>
        </p:txBody>
      </p:sp>
      <p:pic>
        <p:nvPicPr>
          <p:cNvPr id="16387" name="Imagem 3">
            <a:extLst>
              <a:ext uri="{FF2B5EF4-FFF2-40B4-BE49-F238E27FC236}">
                <a16:creationId xmlns:a16="http://schemas.microsoft.com/office/drawing/2014/main" id="{7EA4BE9E-D81E-418C-8920-05B8F74A3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92" y="1436767"/>
            <a:ext cx="6962792" cy="55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1686</TotalTime>
  <Words>1501</Words>
  <Application>Microsoft Office PowerPoint</Application>
  <PresentationFormat>Personalizar</PresentationFormat>
  <Paragraphs>254</Paragraphs>
  <Slides>27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Tema do Office</vt:lpstr>
      <vt:lpstr>MathType 7.0 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Cesar da Costa</cp:lastModifiedBy>
  <cp:revision>132</cp:revision>
  <dcterms:created xsi:type="dcterms:W3CDTF">2022-01-16T23:09:25Z</dcterms:created>
  <dcterms:modified xsi:type="dcterms:W3CDTF">2022-04-23T13:23:37Z</dcterms:modified>
</cp:coreProperties>
</file>